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pectral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pectral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boldItalic.fntdata"/><Relationship Id="rId30" Type="http://schemas.openxmlformats.org/officeDocument/2006/relationships/font" Target="fonts/Spectra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6651821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d6651821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6651821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6651821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6651821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6651821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d6651821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d6651821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6651821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6651821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665182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665182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6651821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6651821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d6651821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d6651821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6651821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6651821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d6651821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d6651821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6651821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665182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6651821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6651821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d6651821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d6651821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d6651821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d6651821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6651821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6651821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6651821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6651821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d6b99dc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d6b99dc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6651821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6651821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6651821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6651821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665182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665182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6b99dc9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6b99dc9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tral"/>
                <a:ea typeface="Spectral"/>
                <a:cs typeface="Spectral"/>
                <a:sym typeface="Spectral"/>
              </a:rPr>
              <a:t>CORONAVIRUS PANDEMIC</a:t>
            </a:r>
            <a:endParaRPr sz="3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tral"/>
                <a:ea typeface="Spectral"/>
                <a:cs typeface="Spectral"/>
                <a:sym typeface="Spectral"/>
              </a:rPr>
              <a:t>AND ITS IMPACT ON UNITED STATES AND CHINA’S ECONOMY </a:t>
            </a:r>
            <a:endParaRPr sz="3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72650"/>
            <a:ext cx="85206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We will analyze the impact the Wuhan Coronavirus pandemic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is having on US and Chinese stock markets.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Our results will help predict a way to manage portfolios during a pandemic.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1833950"/>
            <a:ext cx="85206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Correlations between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Coronavirus VS China and US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63" y="373725"/>
            <a:ext cx="71424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50" y="152400"/>
            <a:ext cx="688136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Correlation between China and US Top 5 Stock Markets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399" y="1017725"/>
            <a:ext cx="6595023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305650"/>
            <a:ext cx="8520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Infection Rate to Market Change</a:t>
            </a:r>
            <a:r>
              <a:rPr lang="en" sz="36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3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00" y="1153650"/>
            <a:ext cx="6942212" cy="38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Recovery Rate to Market change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50" y="1138500"/>
            <a:ext cx="72852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ENERGY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50" y="1085775"/>
            <a:ext cx="4311750" cy="2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713" y="2875675"/>
            <a:ext cx="4357173" cy="22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TECH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25" y="1174950"/>
            <a:ext cx="4086251" cy="22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025" y="2882450"/>
            <a:ext cx="4029394" cy="22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MATERIALS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250" y="981250"/>
            <a:ext cx="4173609" cy="22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876" y="2928800"/>
            <a:ext cx="4106399" cy="226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HEALTHCARE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75" y="955225"/>
            <a:ext cx="4061424" cy="2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87" y="3029725"/>
            <a:ext cx="4180659" cy="21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01010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The Wuhan-centered outbreak, which first began in December 2019, is expected to continue to spread widely within China, with additional cases exported to other countries.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69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202213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CONSUMER STAPLES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825" y="916975"/>
            <a:ext cx="3951377" cy="20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500" y="2910150"/>
            <a:ext cx="3860723" cy="20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Montecarlos Simulations for China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25" y="1017725"/>
            <a:ext cx="6319123" cy="39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Montecarlos Simulations for US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475" y="1075275"/>
            <a:ext cx="61787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pectral"/>
                <a:ea typeface="Spectral"/>
                <a:cs typeface="Spectral"/>
                <a:sym typeface="Spectral"/>
              </a:rPr>
              <a:t>Death and Recovery Rates Per Day in China</a:t>
            </a:r>
            <a:endParaRPr sz="2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25" y="1328025"/>
            <a:ext cx="7627324" cy="3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pectral"/>
                <a:ea typeface="Spectral"/>
                <a:cs typeface="Spectral"/>
                <a:sym typeface="Spectral"/>
              </a:rPr>
              <a:t>We projected the growth of the ‘Infected’ and ‘Death’ rates for China </a:t>
            </a:r>
            <a:endParaRPr sz="2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50" y="1794875"/>
            <a:ext cx="4383216" cy="2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50" y="1794876"/>
            <a:ext cx="4452351" cy="266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01010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The risk remains very low to the United States with only TWELVE ‘Infected’ cases and ZERO ‘Deaths’ reported to this day.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00" y="1163375"/>
            <a:ext cx="7876724" cy="34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We determined the top 5 markets affected by the outbreak in the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US and CHINA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0" y="1239075"/>
            <a:ext cx="438598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00" y="1322525"/>
            <a:ext cx="39604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801025" y="474300"/>
            <a:ext cx="7578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TECH, ENERGY, MATERIALS, HEALTHCARE AND CONSUMER STAPLES</a:t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We took a look at China’s Top 5 Markets at the beginning of the outbreak to decide which were affected negatively and positively.    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875" y="1064725"/>
            <a:ext cx="60345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We also took the Daily Returns for the Top 5 US Stock Markets and SP500 to determine any correlations between the growth of the virus and the increase or decrease of stock value. 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24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650" y="1175575"/>
            <a:ext cx="5459700" cy="33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